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0" r:id="rId5"/>
    <p:sldId id="276" r:id="rId6"/>
    <p:sldId id="277" r:id="rId7"/>
    <p:sldId id="278" r:id="rId8"/>
    <p:sldId id="279" r:id="rId9"/>
    <p:sldId id="280" r:id="rId10"/>
    <p:sldId id="261" r:id="rId11"/>
    <p:sldId id="274" r:id="rId12"/>
    <p:sldId id="264" r:id="rId13"/>
    <p:sldId id="266" r:id="rId14"/>
    <p:sldId id="268" r:id="rId15"/>
    <p:sldId id="271" r:id="rId16"/>
    <p:sldId id="270" r:id="rId17"/>
    <p:sldId id="275" r:id="rId18"/>
    <p:sldId id="273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1" d="100"/>
          <a:sy n="41" d="100"/>
        </p:scale>
        <p:origin x="3499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F5070E-01A1-1F5A-1BA3-CF0A82D512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B8E863-DE3A-293C-BDDD-F986845DE7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8D542-F4F3-4583-A5B8-32044172464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D5621-7E76-A0A8-08D5-951C81F368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AB28-A5AA-A35E-477C-6062F975F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CC2B1-DF7C-4FD4-814A-36890A4B9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7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245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91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18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61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0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9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6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-142498" y="897645"/>
            <a:ext cx="102333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the Drawing Tool!</a:t>
            </a:r>
            <a:endParaRPr lang="en-US" sz="5400" dirty="0"/>
          </a:p>
        </p:txBody>
      </p:sp>
      <p:sp>
        <p:nvSpPr>
          <p:cNvPr id="7" name="Text 4"/>
          <p:cNvSpPr/>
          <p:nvPr/>
        </p:nvSpPr>
        <p:spPr>
          <a:xfrm>
            <a:off x="614329" y="2656110"/>
            <a:ext cx="6894682" cy="41517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We're excited to share 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drawing software with you. 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tool makes it 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to create drawings, whether you're an artist, engineer, or hobbyist. 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a wide range of tools 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features, 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you'll be able to bring your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ideas to life in no time. 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28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3600" b="1" i="1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get started!</a:t>
            </a:r>
            <a:endParaRPr lang="en-US" sz="3600" b="1" i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0E34A-5DBF-1D3B-4098-73238409D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305" y="1931043"/>
            <a:ext cx="4876800" cy="48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25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1337905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Purpose and Goals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3337559"/>
            <a:ext cx="7477601" cy="3967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Drawing Tool project is aimed at providing a platform for creating visualizations.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to use and understand.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committed to making it the best possible tool for our users.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aim to provide users with an enjoyable and engaging experience while making high-quality drawings.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8A3EE-AFD3-B4D8-B005-2C58C519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00" y="0"/>
            <a:ext cx="6319599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218753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Solving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8" y="3118786"/>
            <a:ext cx="7477601" cy="3069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sz="2400" i="0" dirty="0">
                <a:solidFill>
                  <a:schemeClr val="bg1"/>
                </a:solidFill>
                <a:effectLst/>
                <a:latin typeface="Franklin ITC"/>
              </a:rPr>
              <a:t>Sketching: the Visual Thinking Power</a:t>
            </a: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sz="2400" i="0" cap="all" dirty="0">
                <a:solidFill>
                  <a:schemeClr val="bg1"/>
                </a:solidFill>
                <a:effectLst/>
                <a:latin typeface="Franklin ITC"/>
              </a:rPr>
              <a:t>GIVE SKETCHING A TEST RUN</a:t>
            </a: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sz="2400" i="0" dirty="0">
                <a:solidFill>
                  <a:schemeClr val="bg1"/>
                </a:solidFill>
                <a:effectLst/>
                <a:latin typeface="Franklin ITC"/>
              </a:rPr>
              <a:t>A collection of tools</a:t>
            </a: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ITC"/>
              </a:rPr>
              <a:t>New and friendly interface</a:t>
            </a: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sz="2400" i="0" dirty="0">
                <a:solidFill>
                  <a:schemeClr val="bg1"/>
                </a:solidFill>
                <a:effectLst/>
                <a:latin typeface="Franklin ITC"/>
              </a:rPr>
              <a:t>Easy to use</a:t>
            </a:r>
          </a:p>
          <a:p>
            <a:pPr marL="0" indent="0">
              <a:lnSpc>
                <a:spcPts val="2799"/>
              </a:lnSpc>
              <a:buNone/>
            </a:pPr>
            <a:endParaRPr lang="en-US" sz="2000" dirty="0"/>
          </a:p>
          <a:p>
            <a:pPr marL="0" indent="0">
              <a:lnSpc>
                <a:spcPts val="2799"/>
              </a:lnSpc>
              <a:buNone/>
            </a:pPr>
            <a:endParaRPr lang="en-US" sz="2000" dirty="0"/>
          </a:p>
          <a:p>
            <a:pPr algn="ctr">
              <a:lnSpc>
                <a:spcPts val="2799"/>
              </a:lnSpc>
            </a:pPr>
            <a:r>
              <a:rPr lang="en-US" sz="4400" b="1" i="1" dirty="0">
                <a:solidFill>
                  <a:srgbClr val="FF0000"/>
                </a:solidFill>
                <a:effectLst/>
                <a:latin typeface="Franklin ITC"/>
              </a:rPr>
              <a:t>Go and sketch!</a:t>
            </a:r>
          </a:p>
          <a:p>
            <a:pPr marL="0" indent="0">
              <a:lnSpc>
                <a:spcPts val="2799"/>
              </a:lnSpc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3BBD9-2751-865A-25F2-0E925B76C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6385" y="0"/>
            <a:ext cx="767401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75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656987"/>
            <a:ext cx="7909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Technologies and Methods Used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43589" y="1795701"/>
            <a:ext cx="99893" cy="57767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343448" y="2169259"/>
            <a:ext cx="777597" cy="998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843504" y="19692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036266" y="2010966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15533" y="20178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HTML5</a:t>
            </a:r>
            <a:endParaRPr lang="en-US" sz="4000" dirty="0"/>
          </a:p>
        </p:txBody>
      </p:sp>
      <p:sp>
        <p:nvSpPr>
          <p:cNvPr id="10" name="Text 8"/>
          <p:cNvSpPr/>
          <p:nvPr/>
        </p:nvSpPr>
        <p:spPr>
          <a:xfrm>
            <a:off x="3315533" y="2587228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HTML5 for the backbone of our project.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343448" y="4168914"/>
            <a:ext cx="777597" cy="998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843504" y="396894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001976" y="401062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315533" y="40175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CSS3</a:t>
            </a:r>
            <a:endParaRPr lang="en-US" sz="4000" dirty="0"/>
          </a:p>
        </p:txBody>
      </p:sp>
      <p:sp>
        <p:nvSpPr>
          <p:cNvPr id="15" name="Text 13"/>
          <p:cNvSpPr/>
          <p:nvPr/>
        </p:nvSpPr>
        <p:spPr>
          <a:xfrm>
            <a:off x="3315533" y="4586883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CSS3 was used to style and animate the tool.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343448" y="6168569"/>
            <a:ext cx="777597" cy="998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843504" y="59686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001976" y="601027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315533" y="60171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258A25-42D7-FF05-29FE-69FD9C1A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687" y="3451529"/>
            <a:ext cx="1620618" cy="16206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B442C-CB79-C049-508D-160944B22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781" y="1333829"/>
            <a:ext cx="1620618" cy="1620618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7754095-4F50-B5D7-D83D-5C1A37ED2877}"/>
              </a:ext>
            </a:extLst>
          </p:cNvPr>
          <p:cNvSpPr/>
          <p:nvPr/>
        </p:nvSpPr>
        <p:spPr>
          <a:xfrm>
            <a:off x="3315533" y="59212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</a:t>
            </a:r>
            <a:endParaRPr lang="en-US" sz="40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57C19128-66C8-052A-63C7-4F31AA21213A}"/>
              </a:ext>
            </a:extLst>
          </p:cNvPr>
          <p:cNvSpPr/>
          <p:nvPr/>
        </p:nvSpPr>
        <p:spPr>
          <a:xfrm>
            <a:off x="1837313" y="5794324"/>
            <a:ext cx="499943" cy="1348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</a:rPr>
              <a:t>3</a:t>
            </a:r>
            <a:endParaRPr lang="en-US" sz="2624" dirty="0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25EFB799-5840-19DB-E332-F1A2656F927F}"/>
              </a:ext>
            </a:extLst>
          </p:cNvPr>
          <p:cNvSpPr/>
          <p:nvPr/>
        </p:nvSpPr>
        <p:spPr>
          <a:xfrm>
            <a:off x="3309342" y="6268462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was used to add functionality in our project.</a:t>
            </a:r>
            <a:endParaRPr lang="en-US" sz="17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ED26E0-1D6B-A379-8DF8-85F1820FF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9781" y="5451184"/>
            <a:ext cx="1620618" cy="162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5" grpId="0" animBg="1"/>
      <p:bldP spid="3" grpId="0" animBg="1"/>
      <p:bldP spid="22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74385" y="83594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 for Drawing Tool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474384" y="3048920"/>
            <a:ext cx="74776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Drawing Tool is designed to meet the needs of creators of all types, from beginner to professional. 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include a user-friendly interface, powerful animation and visualization tools, and the ability to export to multiple file formats. 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also constantly working to add new features and improve the user experience.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ACE75-8E9B-46A4-BA49-891BEE46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35"/>
          <a:stretch/>
        </p:blipFill>
        <p:spPr>
          <a:xfrm>
            <a:off x="7951986" y="0"/>
            <a:ext cx="667841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093254" y="66041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72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Capabilities</a:t>
            </a:r>
            <a:endParaRPr lang="en-US" sz="720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474119"/>
            <a:ext cx="3481149" cy="21514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903232"/>
            <a:ext cx="25140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Brushes and Colors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547258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from a variety of brushes and colors to create beautiful artwork.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574625" y="4924498"/>
            <a:ext cx="2362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400" b="1" kern="0" spc="-46" dirty="0">
                <a:solidFill>
                  <a:srgbClr val="60A9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Color Mixing</a:t>
            </a:r>
            <a:endParaRPr lang="en-US" sz="2400" dirty="0">
              <a:solidFill>
                <a:srgbClr val="60A9FF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5574625" y="5472589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800" dirty="0">
                <a:solidFill>
                  <a:schemeClr val="bg1"/>
                </a:solidFill>
                <a:latin typeface="Montserrat" pitchFamily="2" charset="0"/>
                <a:ea typeface="Eudoxus Sans" pitchFamily="34" charset="-122"/>
                <a:cs typeface="Eudoxus Sans" pitchFamily="34" charset="-120"/>
              </a:rPr>
              <a:t>Easily mix colors and create your own unique palettes with our intuitive color wheel tool.</a:t>
            </a:r>
            <a:endParaRPr lang="en-US" sz="18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389031" y="49032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</a:rPr>
              <a:t>Undo and Redo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5472589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800" dirty="0">
                <a:solidFill>
                  <a:schemeClr val="bg1"/>
                </a:solidFill>
                <a:latin typeface="Montserrat" pitchFamily="2" charset="0"/>
                <a:ea typeface="Eudoxus Sans" pitchFamily="34" charset="-122"/>
                <a:cs typeface="Eudoxus Sans" pitchFamily="34" charset="-120"/>
              </a:rPr>
              <a:t>Never lose anything again comprehensive undo/redo feature.</a:t>
            </a:r>
            <a:endParaRPr lang="en-US" sz="1800" dirty="0">
              <a:solidFill>
                <a:schemeClr val="bg1"/>
              </a:solidFill>
              <a:latin typeface="Montserrat" pitchFamily="2" charset="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71E9D0E2-D8BA-FB5E-11BD-1C28E63E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422" y="2474119"/>
            <a:ext cx="3577352" cy="2210872"/>
          </a:xfrm>
          <a:prstGeom prst="rect">
            <a:avLst/>
          </a:prstGeom>
        </p:spPr>
      </p:pic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1FAA1542-C3E6-A2C4-5BFB-2BCED63A1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183" y="2474000"/>
            <a:ext cx="3577471" cy="2210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931823" y="393540"/>
            <a:ext cx="10684583" cy="851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72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Sources and References</a:t>
            </a:r>
            <a:endParaRPr lang="en-US" sz="7200" dirty="0"/>
          </a:p>
        </p:txBody>
      </p:sp>
      <p:sp>
        <p:nvSpPr>
          <p:cNvPr id="5" name="Text 3"/>
          <p:cNvSpPr/>
          <p:nvPr/>
        </p:nvSpPr>
        <p:spPr>
          <a:xfrm>
            <a:off x="1441243" y="175245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W3Schools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765921" y="2482918"/>
            <a:ext cx="33416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HTML, CSS, and JS documentation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548772" y="175245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</a:rPr>
              <a:t>YouTube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4873450" y="2482917"/>
            <a:ext cx="33416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Tutorials for animating drawings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60629" y="1688425"/>
            <a:ext cx="31242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</a:rPr>
              <a:t>Online research: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643221" y="2482917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Inspiration and research for color schemes and brush styles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887D2D-D34A-B76A-7425-7A251EF4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729" y="3264060"/>
            <a:ext cx="4572000" cy="45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98F542-A743-D4A4-84CF-16297BE20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5" y="3882860"/>
            <a:ext cx="36576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9EDE49-46A2-E644-CB05-EC7D3766A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857" y="3882860"/>
            <a:ext cx="3622116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0" y="38317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Complete Picture and Next Steps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0" y="2123736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have created an innovative tool that offers a wide range of powerful animation tools. Our next steps include further development to make it even better. Thank you for joining us on this journey!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8A5B65-9FD1-E591-9A22-28362943B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2799" y="0"/>
            <a:ext cx="7477601" cy="8229600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080FC668-809B-4772-B2D9-44B9870F0874}"/>
              </a:ext>
            </a:extLst>
          </p:cNvPr>
          <p:cNvSpPr/>
          <p:nvPr/>
        </p:nvSpPr>
        <p:spPr>
          <a:xfrm>
            <a:off x="1034902" y="468425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 it more better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Adding more tools and things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b="1" i="1" dirty="0">
              <a:solidFill>
                <a:srgbClr val="FF0000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75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09912" y="137741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7200" b="1" dirty="0">
                <a:solidFill>
                  <a:srgbClr val="60A9FF"/>
                </a:solidFill>
                <a:latin typeface="Barlow" pitchFamily="34" charset="0"/>
              </a:rPr>
              <a:t>Conclusion</a:t>
            </a:r>
            <a:endParaRPr lang="en-US" sz="7200" dirty="0"/>
          </a:p>
        </p:txBody>
      </p:sp>
      <p:sp>
        <p:nvSpPr>
          <p:cNvPr id="5" name="Text 3"/>
          <p:cNvSpPr/>
          <p:nvPr/>
        </p:nvSpPr>
        <p:spPr>
          <a:xfrm>
            <a:off x="447867" y="3451841"/>
            <a:ext cx="7477601" cy="34003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</a:rPr>
              <a:t>This project helps to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</a:rPr>
              <a:t> gain a great experience with team members. 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</a:rPr>
              <a:t>With passage of time we came 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</a:rPr>
              <a:t>across so many references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EEEFF5"/>
                </a:solidFill>
                <a:latin typeface="Montserrat" pitchFamily="34" charset="0"/>
              </a:rPr>
              <a:t> which helps us to enhance the quality of this project.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2800" dirty="0">
              <a:solidFill>
                <a:srgbClr val="EEEFF5"/>
              </a:solidFill>
              <a:latin typeface="Montserrat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16DFA-3E88-6A36-8416-F695A1C7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92" y="1449258"/>
            <a:ext cx="5892741" cy="5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02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319599" y="236529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 for Exploring the Drawing Tool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08729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appreciate your time and interest in learning more about the Drawing Tool.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4000" b="1" i="1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Happy creating!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67DA8-8377-06D5-1D86-A61C1535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5486400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66512" y="488752"/>
            <a:ext cx="7810976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49"/>
              </a:lnSpc>
              <a:buNone/>
            </a:pPr>
            <a:r>
              <a:rPr lang="en-US" sz="419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 End Engineering Project-1 : A Drawing Tool</a:t>
            </a:r>
            <a:endParaRPr lang="en-US" sz="4199" dirty="0"/>
          </a:p>
        </p:txBody>
      </p:sp>
      <p:sp>
        <p:nvSpPr>
          <p:cNvPr id="5" name="Text 3"/>
          <p:cNvSpPr/>
          <p:nvPr/>
        </p:nvSpPr>
        <p:spPr>
          <a:xfrm>
            <a:off x="666512" y="2088356"/>
            <a:ext cx="7810976" cy="113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our Front End Engineering-I project. Our team, led by our talented faculty coordinator, has helped us to develop an innovative drawing tool. We are thrilled to showcase our work.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12" y="3425547"/>
            <a:ext cx="7810976" cy="439364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1899"/>
            <a:ext cx="5486400" cy="8307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8233" y="254388"/>
            <a:ext cx="5920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Meet Our Team: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158233" y="1064635"/>
            <a:ext cx="7477601" cy="6676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to know the amazing people: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175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b="1" i="1" dirty="0">
                <a:solidFill>
                  <a:srgbClr val="EEEFF5"/>
                </a:solidFill>
                <a:latin typeface="Montserrat" pitchFamily="34" charset="0"/>
              </a:rPr>
              <a:t>ARCHI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2800" b="1" i="1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b="1" i="1" dirty="0">
                <a:solidFill>
                  <a:srgbClr val="EEEFF5"/>
                </a:solidFill>
                <a:latin typeface="Montserrat" pitchFamily="34" charset="0"/>
              </a:rPr>
              <a:t>ARIHANT JAIN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2800" b="1" i="1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b="1" i="1" dirty="0">
                <a:solidFill>
                  <a:srgbClr val="EEEFF5"/>
                </a:solidFill>
                <a:latin typeface="Montserrat" pitchFamily="34" charset="0"/>
              </a:rPr>
              <a:t>ARMAN KALRA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2800" b="1" i="1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ctr">
              <a:buNone/>
            </a:pPr>
            <a:endParaRPr lang="en-US" sz="4000" b="1" i="1" dirty="0">
              <a:solidFill>
                <a:srgbClr val="EEEFF5"/>
              </a:solidFill>
              <a:latin typeface="Montserrat" pitchFamily="34" charset="0"/>
            </a:endParaRPr>
          </a:p>
          <a:p>
            <a:r>
              <a:rPr lang="en-US" sz="48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Meet Our Dedicated Faculty Coordinator:</a:t>
            </a:r>
          </a:p>
          <a:p>
            <a:pPr algn="ctr">
              <a:lnSpc>
                <a:spcPts val="2799"/>
              </a:lnSpc>
            </a:pPr>
            <a:endParaRPr lang="en-US" sz="3600" b="1" dirty="0">
              <a:solidFill>
                <a:srgbClr val="60A9FF"/>
              </a:solidFill>
              <a:latin typeface="Barlow" pitchFamily="34" charset="0"/>
            </a:endParaRPr>
          </a:p>
          <a:p>
            <a:pPr algn="ctr"/>
            <a:r>
              <a:rPr lang="en-US" sz="3600" b="1" i="1" dirty="0">
                <a:solidFill>
                  <a:schemeClr val="bg1"/>
                </a:solidFill>
              </a:rPr>
              <a:t>Dr. Chetna Kaushal</a:t>
            </a:r>
          </a:p>
          <a:p>
            <a:pPr algn="ctr"/>
            <a:r>
              <a:rPr lang="en-US" sz="3600" b="1" i="1" dirty="0">
                <a:solidFill>
                  <a:schemeClr val="bg1"/>
                </a:solidFill>
              </a:rPr>
              <a:t>Dr. Amandeep Kaur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2800" b="1" i="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218753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Brief Introduction of the Drawing Tool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909536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Drawing Tool is a powerful software application for creating stunning visuals and animations. With our user-friendly interface  you can focus on your creativity. Learn more about the Drawing Tool and how it can help you achieve your creative goals.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F2E6FA-EF87-899F-579A-0334756C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20" y="1076657"/>
            <a:ext cx="6501587" cy="6501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CFACC-A895-5790-F369-F3910F3E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" y="116957"/>
            <a:ext cx="14385851" cy="79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54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9238B-4F3F-A84C-872E-E3CD7D7E04A5}"/>
              </a:ext>
            </a:extLst>
          </p:cNvPr>
          <p:cNvSpPr txBox="1"/>
          <p:nvPr/>
        </p:nvSpPr>
        <p:spPr>
          <a:xfrm>
            <a:off x="4252371" y="3152865"/>
            <a:ext cx="64796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Technical Details</a:t>
            </a:r>
            <a:endParaRPr lang="en-US" sz="6600" i="1" dirty="0"/>
          </a:p>
          <a:p>
            <a:endParaRPr lang="en-US" sz="66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71553-57DB-B9BF-6320-1005E5B9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0" y="376042"/>
            <a:ext cx="231168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CDF7E-010B-33FD-A4AA-33EE6D71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729" y="970402"/>
            <a:ext cx="5029200" cy="1097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49EC88-8CE9-9960-FD06-F11206D56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871" y="604642"/>
            <a:ext cx="18288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9BCD67-16E7-080E-1CFC-A69C256D13AC}"/>
              </a:ext>
            </a:extLst>
          </p:cNvPr>
          <p:cNvSpPr txBox="1"/>
          <p:nvPr/>
        </p:nvSpPr>
        <p:spPr>
          <a:xfrm>
            <a:off x="1556506" y="5019591"/>
            <a:ext cx="118713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Our drawing tool utilizes advanced algorithms and precise rendering techniques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to deliver smooth and accurate lines.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With support for various brush types, layer management,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and customizable settings, you'll have full control over your creations.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Experience the power of our drawing tool today!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3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A3D0A-9C1D-C1B2-1C72-135E137B0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772" y="6011144"/>
            <a:ext cx="2107568" cy="2122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E95CA-60EA-27AB-003F-6AC25E1AE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84" y="7016949"/>
            <a:ext cx="3520745" cy="1112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B4A24C-D595-7D38-5D06-0089C937CFFA}"/>
              </a:ext>
            </a:extLst>
          </p:cNvPr>
          <p:cNvSpPr txBox="1"/>
          <p:nvPr/>
        </p:nvSpPr>
        <p:spPr>
          <a:xfrm>
            <a:off x="172695" y="244870"/>
            <a:ext cx="624401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firstbox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buttonfirstbox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buttonfirstbox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buttonfirstbox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buttonfirstbox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6EC67F-6D4F-57C5-841E-88D4CAB0A461}"/>
              </a:ext>
            </a:extLst>
          </p:cNvPr>
          <p:cNvSpPr txBox="1"/>
          <p:nvPr/>
        </p:nvSpPr>
        <p:spPr>
          <a:xfrm>
            <a:off x="172695" y="2218456"/>
            <a:ext cx="478528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#firstbox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solid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239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239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buttonfirstbox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none;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239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cursive;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bold;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5B8FC-32CE-FC69-174D-A3CD634D5EBC}"/>
              </a:ext>
            </a:extLst>
          </p:cNvPr>
          <p:cNvCxnSpPr>
            <a:cxnSpLocks/>
          </p:cNvCxnSpPr>
          <p:nvPr/>
        </p:nvCxnSpPr>
        <p:spPr>
          <a:xfrm>
            <a:off x="6416712" y="-96149"/>
            <a:ext cx="0" cy="82296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2C621-5F50-0EED-491A-014967DC482F}"/>
              </a:ext>
            </a:extLst>
          </p:cNvPr>
          <p:cNvSpPr txBox="1"/>
          <p:nvPr/>
        </p:nvSpPr>
        <p:spPr>
          <a:xfrm>
            <a:off x="6416713" y="268310"/>
            <a:ext cx="82136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"colors"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Colors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"brown"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"brown.jpg"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"brown"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"crimson"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"crimson.jpg"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"crimson"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"cyan"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"cyan.jpg"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"cyan"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"dark blue"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"dark blue.jpg"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"dark blue"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"dark green"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"dark green.jpg"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"dark green"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"gold"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"gold.jpg"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"gold"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"grey"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"grey.jpeg"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"grey"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"yellow.jpg"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vilot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"vilot.jpg"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vilot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"sky blue"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"sky blue.jpeg"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"sky blue"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"silver"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"silver.jpg"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"silver"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"pink"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"pink.jpg"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"pink"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"parrot"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"parrot.jpg"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"parrot"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E24B1-96CA-9BD2-1C32-40CD05D6D89F}"/>
              </a:ext>
            </a:extLst>
          </p:cNvPr>
          <p:cNvSpPr txBox="1"/>
          <p:nvPr/>
        </p:nvSpPr>
        <p:spPr>
          <a:xfrm>
            <a:off x="6430641" y="4953132"/>
            <a:ext cx="33265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#colors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solid black;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white;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0F4EE3-BC7D-9087-78C0-6689933338C1}"/>
              </a:ext>
            </a:extLst>
          </p:cNvPr>
          <p:cNvSpPr txBox="1"/>
          <p:nvPr/>
        </p:nvSpPr>
        <p:spPr>
          <a:xfrm>
            <a:off x="10977902" y="4981107"/>
            <a:ext cx="287771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colorimages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1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C66DA-C9B0-B180-D902-11D6EFBE3119}"/>
              </a:ext>
            </a:extLst>
          </p:cNvPr>
          <p:cNvSpPr txBox="1"/>
          <p:nvPr/>
        </p:nvSpPr>
        <p:spPr>
          <a:xfrm>
            <a:off x="184297" y="3037"/>
            <a:ext cx="123418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"shapes"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shapeicons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“ICONS/icons8-square-64.png"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shapeicons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"arrow"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ICONS/icons8-arrow-64.png"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"Arrow"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shapeicons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"triangle"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ICONS/icons8-triangle-64.png"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"triangle"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shapeicons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"circle"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ICONS/icons8-circle-64.png"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"circle"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shapeicons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"cloud"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ICONS/icons8-cloud-64.png"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"cloud"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shapeicons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"cylinder"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ICONS/icons8-cylinder-24.png"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"cylinder"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shapeicons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"hear"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ICONS/icons8-heart-64.png"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"heart"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shapeicons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"hexagon"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ICONS/icons8-hexagon-64.png"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"hexagon"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47F12-D5BA-69F9-B425-3E12EE30F525}"/>
              </a:ext>
            </a:extLst>
          </p:cNvPr>
          <p:cNvSpPr txBox="1"/>
          <p:nvPr/>
        </p:nvSpPr>
        <p:spPr>
          <a:xfrm>
            <a:off x="184297" y="2994299"/>
            <a:ext cx="575029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#shapes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solid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shapeicons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perspective(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20deg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transform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&amp;:hover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transform: perspective(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5deg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3A7A4-5440-F19D-C6A9-99F134B8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055" y="2994299"/>
            <a:ext cx="2578708" cy="49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4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C66DA-C9B0-B180-D902-11D6EFBE3119}"/>
              </a:ext>
            </a:extLst>
          </p:cNvPr>
          <p:cNvSpPr txBox="1"/>
          <p:nvPr/>
        </p:nvSpPr>
        <p:spPr>
          <a:xfrm>
            <a:off x="184297" y="3037"/>
            <a:ext cx="12210394" cy="306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painttools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"color-picker"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ICONS/icons8-color-picker-64.png"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"color-picker"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"eraser"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ICONS/icons8-eraser-64.png"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"eraser"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"fill-color"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ICONS/icons8-fill-color-48.png"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"fill-color"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ICONS/icons8-pen-64.png"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"pencil"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ICONS/icons8-pencil-100.png"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"pencil"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"magnifying-glass"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ICONS/icons8-magnifying-glass-64.png"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"magnifying-glass"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"spray-can"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ICONS/icons8-spray-can-64.png"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"spray-can"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"stamp"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ICONS/icons8-stamp-94.png"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"stamp"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ICONS/icons8-type-64.png"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"move"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ICONS/icons8-move-48.png"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"move"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"hand"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ICONS/icons8-hand-94.png"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"hand"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47F12-D5BA-69F9-B425-3E12EE30F525}"/>
              </a:ext>
            </a:extLst>
          </p:cNvPr>
          <p:cNvSpPr txBox="1"/>
          <p:nvPr/>
        </p:nvSpPr>
        <p:spPr>
          <a:xfrm>
            <a:off x="141657" y="2980354"/>
            <a:ext cx="575029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#painttools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solid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iconpainttool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perspective(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20deg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transform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&amp;:hover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transform: perspective(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5deg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908-C479-552A-ACCA-60DB5970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346" y="1858364"/>
            <a:ext cx="2486305" cy="62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1956</Words>
  <Application>Microsoft Office PowerPoint</Application>
  <PresentationFormat>Custom</PresentationFormat>
  <Paragraphs>233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Barlow</vt:lpstr>
      <vt:lpstr>Calibri</vt:lpstr>
      <vt:lpstr>Consolas</vt:lpstr>
      <vt:lpstr>Franklin ITC</vt:lpstr>
      <vt:lpstr>Montserrat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Arihant Jain</cp:lastModifiedBy>
  <cp:revision>57</cp:revision>
  <dcterms:created xsi:type="dcterms:W3CDTF">2023-09-27T10:40:11Z</dcterms:created>
  <dcterms:modified xsi:type="dcterms:W3CDTF">2023-12-05T16:31:24Z</dcterms:modified>
</cp:coreProperties>
</file>